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7234" autoAdjust="0"/>
  </p:normalViewPr>
  <p:slideViewPr>
    <p:cSldViewPr snapToGrid="0" snapToObjects="1">
      <p:cViewPr varScale="1">
        <p:scale>
          <a:sx n="78" d="100"/>
          <a:sy n="78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029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KAPAK SAYFASI: Bu alanda kendi bilgilerinizi girin.
• Adınızı ve soyadınızı büyük harfle yazınız.
• Öğrenci numaranızı eksiksiz giriniz.
• Danışman öğretim üyenizin unvan, ad ve soyadını yazınız.
'Haziran 2026' bilgisi her dönem için güncellenir.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NELER ÖĞRENDİM:
Mesleki öğrenimlerinizi sol, kişisel gelişiminizi sağ sütuna yazın.
Bunları sınıfta aldığınız derslerle ilişkilendirmeye çalışın.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ZORLUKLAR VE KOLAYLIKLAR:
Bu slayt özgün düşüncelerinizi yansıtmalıdır.
Yaşadığınız zorlukları dürüstçe aktarın — bunlar başarısızlık göstergesi değil, öğrenme sürecinizin parçasıdır.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ÇALIŞMA HAYATINA DAİR ÖĞRENDİKLERİM:
Bu slayt yansıtıcı düşüncenizi gösterir.
Gözlemlerinizi içtenlikle ve özgün bir bakış açısıyla aktarın.
Jüri bu bölümde ne kadar düşündüğünüzü ve ne kadar olgunlaştığınızı değerlendirmektedir.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6498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20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FİRMA BİLGİSİ:
• Firma adını tam ticari unvanıyla yazınız.
• Faaliyet alanını kısaca ama net biçimde ifade ediniz.
• Firma logosunu sağ taraftaki kesik kenarlı alana ekleyiniz.
  (Eklemek için: Ekle → Resim → Bu Cihazdan...)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SEKTÖR ANALİZİ:
TÜİK, KOSGEB, Sanayi ve Teknoloji Bakanlığı veya ilgili sektör derneklerinin
yayınlarından veri derleyiniz. Kullandığınız kaynak ve yılı mutlaka belirtiniz.
Yüzde değerleri için Türkiye İstatistik Kurumu (tuik.gov.tr) ana kaynaktır.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FİRMANIN SEKTÖRDEKİ KONUMU:
Firma web sitesi, yıllık raporlar veya ticaret odası kayıtlarından yararlanabilirsiniz.
Tüm verilerin kaynağını ve yılını slayta veya notlara ekleyiniz.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RAKİP ANALİZİ:
• En az 3 rakip firmayı karşılaştırın.
• Staj yaptığınız firmayı son satırda vurgulayın.
• Gerekirse bu slaytı 2 slayda bölüp daha ayrıntılı bir analiz ekleyebilirsiniz.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STAJ ALANI TANITIMI:
Staj yaptığınız departmanı ya da birimi detaylı biçimde tanıtın.
Bu slayt, dinleyicilere stajınızı nerede ve nasıl bir ortamda yaptığınızı anlatmalıdır.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RUTİN İŞLER:
Staj süresince düzenli olarak gerçekleştirdiğiniz işleri kısaca özetleyiniz.
Tekrar eden ve mesleki öğrenme değeri taşıyan işlere odaklanın.
Gerekirse 6'dan fazla görev için bu slaytı kopyalayıp ekleyebilirsiniz.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RAPORUMDAN ÖNEMLİ NOKTALAR:
Staj defterinizden en dikkat çekici veya öğretici bulduğunuz 3-4 noktayı seçin.
Bunları sözlü sınavda jüriye açık ve net bir dille aktaracaksınız.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ÖNERİ / YENİLİK:
Staj boyunca firmanın herhangi bir sürecinde iyileştirme önerisi geliştirdiyseniz burada anlatın.
Jüri bu bölüme özellikle dikkat eder — hazırlıklı gelin.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3D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457200" y="1577098"/>
            <a:ext cx="82296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9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Uygulamalı Bilimler Fakültesi</a:t>
            </a:r>
            <a:endParaRPr lang="en-US" sz="2900" dirty="0"/>
          </a:p>
          <a:p>
            <a:pPr marL="0" indent="0" algn="ctr">
              <a:buNone/>
            </a:pPr>
            <a:r>
              <a:rPr lang="en-US" sz="29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İşletmede Mesleki Eğitim Dersi</a:t>
            </a:r>
            <a:endParaRPr lang="en-US" sz="2900" dirty="0"/>
          </a:p>
          <a:p>
            <a:pPr marL="0" indent="0" algn="ctr">
              <a:buNone/>
            </a:pPr>
            <a:r>
              <a:rPr lang="en-US" sz="29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Sonuç Raporu Sunumu</a:t>
            </a:r>
            <a:endParaRPr lang="en-US" sz="2900" dirty="0"/>
          </a:p>
        </p:txBody>
      </p:sp>
      <p:sp>
        <p:nvSpPr>
          <p:cNvPr id="5" name="Text 3"/>
          <p:cNvSpPr/>
          <p:nvPr/>
        </p:nvSpPr>
        <p:spPr>
          <a:xfrm>
            <a:off x="457200" y="3410712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[Adı Soyadı]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457200" y="38221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[Öğrenci Numarası]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4114800"/>
            <a:ext cx="82296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Danışman Öğretim Üyesi: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4361688"/>
            <a:ext cx="8229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[Ünvan Ad Soyad]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57200" y="4846320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Haziran 2026</a:t>
            </a:r>
            <a:endParaRPr lang="en-US" sz="1100" dirty="0"/>
          </a:p>
        </p:txBody>
      </p:sp>
      <p:pic>
        <p:nvPicPr>
          <p:cNvPr id="10" name="Picture 7">
            <a:extLst>
              <a:ext uri="{FF2B5EF4-FFF2-40B4-BE49-F238E27FC236}">
                <a16:creationId xmlns:a16="http://schemas.microsoft.com/office/drawing/2014/main" id="{D6C228BE-623B-924B-B014-55BABA4B6E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7575" y="205887"/>
            <a:ext cx="1208851" cy="127544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3D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Neler Öğrendim?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365760" y="960120"/>
            <a:ext cx="4114800" cy="438912"/>
          </a:xfrm>
          <a:prstGeom prst="roundRect">
            <a:avLst>
              <a:gd name="adj" fmla="val 16667"/>
            </a:avLst>
          </a:prstGeom>
          <a:solidFill>
            <a:srgbClr val="1A52B5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960120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Mesleki / Teknik Öğrenimler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663440" y="960120"/>
            <a:ext cx="4114800" cy="438912"/>
          </a:xfrm>
          <a:prstGeom prst="roundRect">
            <a:avLst>
              <a:gd name="adj" fmla="val 16667"/>
            </a:avLst>
          </a:prstGeom>
          <a:solidFill>
            <a:srgbClr val="1A52B5"/>
          </a:solidFill>
          <a:ln/>
        </p:spPr>
      </p:sp>
      <p:sp>
        <p:nvSpPr>
          <p:cNvPr id="6" name="Text 4"/>
          <p:cNvSpPr/>
          <p:nvPr/>
        </p:nvSpPr>
        <p:spPr>
          <a:xfrm>
            <a:off x="4663440" y="960120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Kişisel / Genel Öğrenimler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490472"/>
            <a:ext cx="4114800" cy="3364992"/>
          </a:xfrm>
          <a:prstGeom prst="roundRect">
            <a:avLst>
              <a:gd name="adj" fmla="val 2174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618488"/>
            <a:ext cx="3840480" cy="3145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[Aldığınız derslerle bağlantılı, saha deneyimine dayanan bir öğreniminiz]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[Staj biriminde öğrendiğiniz somut bir araç, yöntem veya uygulama]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[Teoride bildiğiniz ama pratikte nasıl işlediğini ilk kez gördüğünüz bir konu]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[Ders kitaplarından farklı gördüğünüz bir yöntem ya da yaklaşım]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663440" y="1490472"/>
            <a:ext cx="4114800" cy="3364992"/>
          </a:xfrm>
          <a:prstGeom prst="roundRect">
            <a:avLst>
              <a:gd name="adj" fmla="val 2174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00600" y="1618488"/>
            <a:ext cx="3840480" cy="3145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[İletişim, takım çalışması, zaman yönetimi gibi genel yetkinlikler açısından ne öğrendiniz?]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[Farklı bir kurumsal kültür veya çalışma ortamında neler gözlemlediniz?]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[Kendinizi hangi konularda geliştirmeniz gerektiğini fark ettiğiniz alanlar]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3D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Yaşadığım Zorluklar ve Kolaylıklar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365760" y="960120"/>
            <a:ext cx="4114800" cy="438912"/>
          </a:xfrm>
          <a:prstGeom prst="roundRect">
            <a:avLst>
              <a:gd name="adj" fmla="val 16667"/>
            </a:avLst>
          </a:prstGeom>
          <a:solidFill>
            <a:srgbClr val="1A52B5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960120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Zorlandığım Durumlar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663440" y="960120"/>
            <a:ext cx="4114800" cy="438912"/>
          </a:xfrm>
          <a:prstGeom prst="roundRect">
            <a:avLst>
              <a:gd name="adj" fmla="val 16667"/>
            </a:avLst>
          </a:prstGeom>
          <a:solidFill>
            <a:srgbClr val="1A52B5"/>
          </a:solidFill>
          <a:ln/>
        </p:spPr>
      </p:sp>
      <p:sp>
        <p:nvSpPr>
          <p:cNvPr id="6" name="Text 4"/>
          <p:cNvSpPr/>
          <p:nvPr/>
        </p:nvSpPr>
        <p:spPr>
          <a:xfrm>
            <a:off x="4663440" y="960120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Kolaylaştıran Faktörler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490472"/>
            <a:ext cx="4114800" cy="3364992"/>
          </a:xfrm>
          <a:prstGeom prst="roundRect">
            <a:avLst>
              <a:gd name="adj" fmla="val 2174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618488"/>
            <a:ext cx="3840480" cy="3145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[Uyum sürecinde karşılaştığınız bir zorluk — kurumun hızı, iş temposu veya yapısına alışma]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[Yeterince hazırlıklı olmadığınızı hissettiğiniz teknik veya mesleki bir alan]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[İletişim, dil veya sektörel terminoloji konusunda yaşadığınız güçlük]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663440" y="1490472"/>
            <a:ext cx="4114800" cy="3364992"/>
          </a:xfrm>
          <a:prstGeom prst="roundRect">
            <a:avLst>
              <a:gd name="adj" fmla="val 2174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00600" y="1618488"/>
            <a:ext cx="3840480" cy="3145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[Üniversitede aldığınız hangi ders veya beceri staj sürecinizi kolaylaştırdı?]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[Firma çalışanları veya yöneticilerinden aldığınız destek]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[Uyum sürecinizi kolaylaştıran kişisel bir özelliğiniz veya önceki deneyiminiz]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3D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Çalışma Hayatına Dair Öğrendiklerim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365760" y="960120"/>
            <a:ext cx="4114800" cy="1828800"/>
          </a:xfrm>
          <a:prstGeom prst="roundRect">
            <a:avLst>
              <a:gd name="adj" fmla="val 4000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75488" y="1051560"/>
            <a:ext cx="38953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Kurumsal Kültür ve İş Ortamı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75488" y="1344168"/>
            <a:ext cx="3895344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[Firmanın iç işleyişi, çalışanlar arası ilişkiler, hiyerarşi yapısı ve iletişim biçimleri hakkında neler gözlemlediniz?]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663440" y="960120"/>
            <a:ext cx="4114800" cy="1828800"/>
          </a:xfrm>
          <a:prstGeom prst="roundRect">
            <a:avLst>
              <a:gd name="adj" fmla="val 4000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773168" y="1051560"/>
            <a:ext cx="38953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Profesyonel Beklentiler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773168" y="1344168"/>
            <a:ext cx="3895344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[Bir çalışandan beklenen davranış, sorumluluk anlayışı ve iş etiği konusunda neler öğrendiniz?]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2926080"/>
            <a:ext cx="4114800" cy="1828800"/>
          </a:xfrm>
          <a:prstGeom prst="roundRect">
            <a:avLst>
              <a:gd name="adj" fmla="val 4000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3017520"/>
            <a:ext cx="38953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Kariyer ve Sektöre Bakışım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75488" y="3310128"/>
            <a:ext cx="3895344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[Bu staj, kariyer hedeflerinizi nasıl etkiledi? Bu sektörde çalışmaya ilişkin görüşünüz değişti mi?]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663440" y="2926080"/>
            <a:ext cx="4114800" cy="1828800"/>
          </a:xfrm>
          <a:prstGeom prst="roundRect">
            <a:avLst>
              <a:gd name="adj" fmla="val 4000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73168" y="3017520"/>
            <a:ext cx="38953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Üniversite – İş Dünyası Bağlantısı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773168" y="3310128"/>
            <a:ext cx="3895344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[Üniversitede öğrendiklerinizle iş dünyasındaki gerçeklikler arasında nasıl bir fark ya da örtüşme gördünüz?]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D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3200" dirty="0"/>
          </a:p>
        </p:txBody>
      </p:sp>
      <p:sp>
        <p:nvSpPr>
          <p:cNvPr id="15" name="Text 0"/>
          <p:cNvSpPr/>
          <p:nvPr/>
        </p:nvSpPr>
        <p:spPr>
          <a:xfrm>
            <a:off x="518160" y="353568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2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İME yapacaklara tavsiyelerim</a:t>
            </a:r>
            <a:endParaRPr lang="en-US" sz="3200" dirty="0"/>
          </a:p>
        </p:txBody>
      </p:sp>
      <p:sp>
        <p:nvSpPr>
          <p:cNvPr id="16" name="Shape 1"/>
          <p:cNvSpPr/>
          <p:nvPr/>
        </p:nvSpPr>
        <p:spPr>
          <a:xfrm>
            <a:off x="365760" y="960119"/>
            <a:ext cx="8564880" cy="3995601"/>
          </a:xfrm>
          <a:prstGeom prst="roundRect">
            <a:avLst>
              <a:gd name="adj" fmla="val 4000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17" name="Text 2"/>
          <p:cNvSpPr/>
          <p:nvPr/>
        </p:nvSpPr>
        <p:spPr>
          <a:xfrm>
            <a:off x="475488" y="1051560"/>
            <a:ext cx="8108086" cy="559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1100" b="1" dirty="0" smtClean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Sonraki öğrencilere aktarmak istediğinizi tavsiye ve önerilerinizi yazınız.</a:t>
            </a:r>
            <a:endParaRPr lang="en-US" sz="1100" dirty="0"/>
          </a:p>
        </p:txBody>
      </p:sp>
      <p:sp>
        <p:nvSpPr>
          <p:cNvPr id="18" name="Text 3"/>
          <p:cNvSpPr/>
          <p:nvPr/>
        </p:nvSpPr>
        <p:spPr>
          <a:xfrm>
            <a:off x="475487" y="1610943"/>
            <a:ext cx="8227641" cy="3108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tr-TR" sz="1200" dirty="0" smtClean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Tavsiye 1:</a:t>
            </a:r>
            <a:br>
              <a:rPr lang="tr-TR" sz="1200" dirty="0" smtClean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</a:br>
            <a:r>
              <a:rPr lang="tr-TR" sz="1200" dirty="0" smtClean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/>
            </a:r>
            <a:br>
              <a:rPr lang="tr-TR" sz="1200" dirty="0" smtClean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</a:br>
            <a:r>
              <a:rPr lang="tr-TR" sz="1200" dirty="0" smtClean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Öneri 2: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456452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D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>
            <a:extLst>
              <a:ext uri="{FF2B5EF4-FFF2-40B4-BE49-F238E27FC236}">
                <a16:creationId xmlns:a16="http://schemas.microsoft.com/office/drawing/2014/main" id="{763D1788-6D9E-8347-8F79-A44C955CB193}"/>
              </a:ext>
            </a:extLst>
          </p:cNvPr>
          <p:cNvSpPr/>
          <p:nvPr/>
        </p:nvSpPr>
        <p:spPr>
          <a:xfrm>
            <a:off x="2815414" y="316991"/>
            <a:ext cx="36984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TEŞEKKÜRLER</a:t>
            </a:r>
            <a:endParaRPr lang="en-TR" sz="3600" b="1" dirty="0">
              <a:solidFill>
                <a:srgbClr val="FFFFFF"/>
              </a:solidFill>
              <a:latin typeface="Times New Roman" pitchFamily="34" charset="0"/>
              <a:ea typeface="Times New Roman" pitchFamily="34" charset="-122"/>
              <a:cs typeface="Times New Roman" pitchFamily="34" charset="-120"/>
            </a:endParaRPr>
          </a:p>
        </p:txBody>
      </p:sp>
      <p:pic>
        <p:nvPicPr>
          <p:cNvPr id="16" name="Picture 7">
            <a:extLst>
              <a:ext uri="{FF2B5EF4-FFF2-40B4-BE49-F238E27FC236}">
                <a16:creationId xmlns:a16="http://schemas.microsoft.com/office/drawing/2014/main" id="{D6C228BE-623B-924B-B014-55BABA4B6E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5414" y="1162477"/>
            <a:ext cx="3419378" cy="360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146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3D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Firma Bilgisi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365760" y="960120"/>
            <a:ext cx="5303520" cy="914400"/>
          </a:xfrm>
          <a:prstGeom prst="roundRect">
            <a:avLst>
              <a:gd name="adj" fmla="val 8000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75488" y="1051560"/>
            <a:ext cx="50840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Firma Adı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75488" y="1344168"/>
            <a:ext cx="508406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[Firmanın tam ticaret unvanını yazınız (A.Ş., Ltd. vb.)]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947672"/>
            <a:ext cx="5303520" cy="914400"/>
          </a:xfrm>
          <a:prstGeom prst="roundRect">
            <a:avLst>
              <a:gd name="adj" fmla="val 8000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75488" y="2039112"/>
            <a:ext cx="50840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Faaliyet Alanı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75488" y="2331720"/>
            <a:ext cx="508406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[Ana faaliyet alanı ve sunduğu hizmet / ürün türleri]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2935224"/>
            <a:ext cx="5303520" cy="914400"/>
          </a:xfrm>
          <a:prstGeom prst="roundRect">
            <a:avLst>
              <a:gd name="adj" fmla="val 8000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3026664"/>
            <a:ext cx="50840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Kuruluş Yılı / Firma Yaşı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75488" y="3319272"/>
            <a:ext cx="508406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[Kuruluş yılı — kaç yıldır faaliyette olduğunu belirtiniz]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65760" y="3922776"/>
            <a:ext cx="5303520" cy="914400"/>
          </a:xfrm>
          <a:prstGeom prst="roundRect">
            <a:avLst>
              <a:gd name="adj" fmla="val 8000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" y="4014216"/>
            <a:ext cx="50840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Adres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75488" y="4306824"/>
            <a:ext cx="508406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[Şehir, ilçe — gerekirse açık adres]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897880" y="960120"/>
            <a:ext cx="2880360" cy="3858768"/>
          </a:xfrm>
          <a:prstGeom prst="roundRect">
            <a:avLst>
              <a:gd name="adj" fmla="val 3810"/>
            </a:avLst>
          </a:prstGeom>
          <a:solidFill>
            <a:srgbClr val="1A52B5"/>
          </a:solidFill>
          <a:ln w="19050">
            <a:solidFill>
              <a:srgbClr val="C5D8FF"/>
            </a:solidFill>
            <a:prstDash val="dash"/>
          </a:ln>
        </p:spPr>
      </p:sp>
      <p:sp>
        <p:nvSpPr>
          <p:cNvPr id="16" name="Text 14"/>
          <p:cNvSpPr/>
          <p:nvPr/>
        </p:nvSpPr>
        <p:spPr>
          <a:xfrm>
            <a:off x="5897880" y="2240280"/>
            <a:ext cx="2880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 FİRMA LOGOSU ]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897880" y="2670048"/>
            <a:ext cx="2880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Buraya firma logosunu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ekleyiniz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3D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Sektörün Türkiye Ekonomisindeki Konumu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365760" y="960120"/>
            <a:ext cx="2651760" cy="1389888"/>
          </a:xfrm>
          <a:prstGeom prst="roundRect">
            <a:avLst>
              <a:gd name="adj" fmla="val 5263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00584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GSYH'ye Katkı Payı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32588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% [——]</a:t>
            </a:r>
            <a:endParaRPr lang="en-US" sz="3400" dirty="0"/>
          </a:p>
        </p:txBody>
      </p:sp>
      <p:sp>
        <p:nvSpPr>
          <p:cNvPr id="7" name="Shape 5"/>
          <p:cNvSpPr/>
          <p:nvPr/>
        </p:nvSpPr>
        <p:spPr>
          <a:xfrm>
            <a:off x="3200400" y="960120"/>
            <a:ext cx="2651760" cy="1389888"/>
          </a:xfrm>
          <a:prstGeom prst="roundRect">
            <a:avLst>
              <a:gd name="adj" fmla="val 5263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91840" y="100584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Toplam İstihdam Payı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291840" y="132588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% [——]</a:t>
            </a:r>
            <a:endParaRPr lang="en-US" sz="3400" dirty="0"/>
          </a:p>
        </p:txBody>
      </p:sp>
      <p:sp>
        <p:nvSpPr>
          <p:cNvPr id="11" name="Shape 9"/>
          <p:cNvSpPr/>
          <p:nvPr/>
        </p:nvSpPr>
        <p:spPr>
          <a:xfrm>
            <a:off x="6035040" y="960120"/>
            <a:ext cx="2651760" cy="1389888"/>
          </a:xfrm>
          <a:prstGeom prst="roundRect">
            <a:avLst>
              <a:gd name="adj" fmla="val 5263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26480" y="100584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Dış Ticaretteki Payı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126480" y="132588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% [——]</a:t>
            </a:r>
            <a:endParaRPr lang="en-US" sz="3400" dirty="0"/>
          </a:p>
        </p:txBody>
      </p:sp>
      <p:sp>
        <p:nvSpPr>
          <p:cNvPr id="15" name="Shape 13"/>
          <p:cNvSpPr/>
          <p:nvPr/>
        </p:nvSpPr>
        <p:spPr>
          <a:xfrm>
            <a:off x="365760" y="2487168"/>
            <a:ext cx="8412480" cy="2423160"/>
          </a:xfrm>
          <a:prstGeom prst="roundRect">
            <a:avLst>
              <a:gd name="adj" fmla="val 3019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5488" y="2578608"/>
            <a:ext cx="81930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Genel Değerlendirme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02920" y="2798064"/>
            <a:ext cx="813816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[Bu sektörün Türkiye GSYH'sine toplam katkısı ve genel büyüklüğü]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[Sektörün son 5 yıldaki büyüme trendi veya önemli gelişmeleri]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[Sektörü etkileyen başlıca politika, teşvik veya düzenleyici faktörler]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[Sektörün ihracat / ithalat yapısı veya uluslararası rekabet gücü]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3D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Firmanın Sektördeki Konumu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365760" y="960120"/>
            <a:ext cx="4114800" cy="1508760"/>
          </a:xfrm>
          <a:prstGeom prst="roundRect">
            <a:avLst>
              <a:gd name="adj" fmla="val 4848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75488" y="1051560"/>
            <a:ext cx="38953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Sektördeki Sıralama / Büyüklük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75488" y="1344168"/>
            <a:ext cx="3895344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[Firma sektörde kaçıncı büyük oyuncu? Hangi kritera göre? (ciro, istihdam, kapasite)]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663440" y="960120"/>
            <a:ext cx="4114800" cy="1508760"/>
          </a:xfrm>
          <a:prstGeom prst="roundRect">
            <a:avLst>
              <a:gd name="adj" fmla="val 4848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773168" y="1051560"/>
            <a:ext cx="38953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Pazar Payı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773168" y="1344168"/>
            <a:ext cx="3895344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[Firmanın faaliyet gösterdiği pazardaki tahmini pazar payı ve bunu destekleyen veri]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2587752"/>
            <a:ext cx="4114800" cy="1508760"/>
          </a:xfrm>
          <a:prstGeom prst="roundRect">
            <a:avLst>
              <a:gd name="adj" fmla="val 4848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2679192"/>
            <a:ext cx="38953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Ticaret / Üretim Hacmi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75488" y="2971800"/>
            <a:ext cx="3895344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[Yıllık ciro, ihracat hacmi veya üretim kapasitesi gibi temel büyüklükler (kamuya açıksa)]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663440" y="2587752"/>
            <a:ext cx="4114800" cy="1508760"/>
          </a:xfrm>
          <a:prstGeom prst="roundRect">
            <a:avLst>
              <a:gd name="adj" fmla="val 4848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73168" y="2679192"/>
            <a:ext cx="38953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Rekabet Avantajı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773168" y="2971800"/>
            <a:ext cx="3895344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[Firmanın rakiplerine göre öne çıktığı alan: maliyet liderliği, hizmet kalitesi, teknoloji, konum vb.]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3D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Rakip Firmaların Konumu ve Pazar Analizi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365760" y="960120"/>
            <a:ext cx="8412480" cy="402336"/>
          </a:xfrm>
          <a:prstGeom prst="rect">
            <a:avLst/>
          </a:prstGeom>
          <a:solidFill>
            <a:srgbClr val="1A52B5"/>
          </a:solidFill>
          <a:ln/>
        </p:spPr>
      </p:sp>
      <p:sp>
        <p:nvSpPr>
          <p:cNvPr id="4" name="Text 2"/>
          <p:cNvSpPr/>
          <p:nvPr/>
        </p:nvSpPr>
        <p:spPr>
          <a:xfrm>
            <a:off x="438912" y="987552"/>
            <a:ext cx="18013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Firma Adı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2468880" y="987552"/>
            <a:ext cx="19476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Faaliyet Alanı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645152" y="987552"/>
            <a:ext cx="170992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Tahmini Pazar Payı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583680" y="987552"/>
            <a:ext cx="21762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Rekabet Gücü / Özelliği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453896"/>
            <a:ext cx="8412480" cy="704088"/>
          </a:xfrm>
          <a:prstGeom prst="rect">
            <a:avLst/>
          </a:prstGeom>
          <a:solidFill>
            <a:srgbClr val="003DA0"/>
          </a:solidFill>
          <a:ln/>
        </p:spPr>
      </p:sp>
      <p:sp>
        <p:nvSpPr>
          <p:cNvPr id="9" name="Text 7"/>
          <p:cNvSpPr/>
          <p:nvPr/>
        </p:nvSpPr>
        <p:spPr>
          <a:xfrm>
            <a:off x="438912" y="1499616"/>
            <a:ext cx="1801368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[Rakip Firma 1]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468880" y="1499616"/>
            <a:ext cx="1947672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[Faaliyet alanı]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645152" y="1499616"/>
            <a:ext cx="1709928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% [——]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583680" y="1499616"/>
            <a:ext cx="2176272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[Öne çıkan özelliği]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65760" y="2203704"/>
            <a:ext cx="8412480" cy="704088"/>
          </a:xfrm>
          <a:prstGeom prst="rect">
            <a:avLst/>
          </a:prstGeom>
          <a:solidFill>
            <a:srgbClr val="123F94"/>
          </a:solidFill>
          <a:ln/>
        </p:spPr>
      </p:sp>
      <p:sp>
        <p:nvSpPr>
          <p:cNvPr id="14" name="Text 12"/>
          <p:cNvSpPr/>
          <p:nvPr/>
        </p:nvSpPr>
        <p:spPr>
          <a:xfrm>
            <a:off x="438912" y="2249424"/>
            <a:ext cx="1801368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[Rakip Firma 2]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468880" y="2249424"/>
            <a:ext cx="1947672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[Faaliyet alanı]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645152" y="2249424"/>
            <a:ext cx="1709928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% [——]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583680" y="2249424"/>
            <a:ext cx="2176272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[Öne çıkan özelliği]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65760" y="2953512"/>
            <a:ext cx="8412480" cy="704088"/>
          </a:xfrm>
          <a:prstGeom prst="rect">
            <a:avLst/>
          </a:prstGeom>
          <a:solidFill>
            <a:srgbClr val="003DA0"/>
          </a:solidFill>
          <a:ln/>
        </p:spPr>
      </p:sp>
      <p:sp>
        <p:nvSpPr>
          <p:cNvPr id="19" name="Text 17"/>
          <p:cNvSpPr/>
          <p:nvPr/>
        </p:nvSpPr>
        <p:spPr>
          <a:xfrm>
            <a:off x="438912" y="2999232"/>
            <a:ext cx="1801368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[Rakip Firma 3]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2468880" y="2999232"/>
            <a:ext cx="1947672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[Faaliyet alanı]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645152" y="2999232"/>
            <a:ext cx="1709928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% [——]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583680" y="2999232"/>
            <a:ext cx="2176272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[Öne çıkan özelliği]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365760" y="3703320"/>
            <a:ext cx="8412480" cy="704088"/>
          </a:xfrm>
          <a:prstGeom prst="rect">
            <a:avLst/>
          </a:prstGeom>
          <a:solidFill>
            <a:srgbClr val="2266D6"/>
          </a:solidFill>
          <a:ln w="10160">
            <a:solidFill>
              <a:srgbClr val="C5D8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38912" y="3749040"/>
            <a:ext cx="1801368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► [Staj Yapılan Firma]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2468880" y="3749040"/>
            <a:ext cx="1947672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[Faaliyet alanı]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645152" y="3749040"/>
            <a:ext cx="1709928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% [——]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583680" y="3749040"/>
            <a:ext cx="2176272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[Öne çıkan özelliği]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365760" y="4544568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► Staj yapılan firma — karşılaştırma amacıyla vurgulanmıştır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3D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Staj Yapılan Alanın Tanıtımı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365760" y="960120"/>
            <a:ext cx="4114800" cy="3913632"/>
          </a:xfrm>
          <a:prstGeom prst="roundRect">
            <a:avLst>
              <a:gd name="adj" fmla="val 1869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75488" y="1051560"/>
            <a:ext cx="38953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Departman / Birim Bilgisi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" y="1307592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Staj Birimi: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02920" y="1527048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[Departman adı — örn. Lojistik Departmanı, Satın Alma Birimi]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02920" y="2075688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Birim Yöneticisi: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02920" y="2295144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[Unvan ve isim]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2920" y="2843784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Çalışan Sayısı: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02920" y="306324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[Birimin toplam çalışan sayısı]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02920" y="3611880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Staj Süresi: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02920" y="3831336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[Başlangıç tarihi] — [Bitiş tarihi]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663440" y="960120"/>
            <a:ext cx="4114800" cy="3913632"/>
          </a:xfrm>
          <a:prstGeom prst="roundRect">
            <a:avLst>
              <a:gd name="adj" fmla="val 1869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73168" y="1051560"/>
            <a:ext cx="38953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Birimin Temel Fonksiyonları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800600" y="1298448"/>
            <a:ext cx="3840480" cy="3474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[Staj yaptığınız birimin firma içindeki rolü ve temel görevleri nelerdir?]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[Birim hangi departmanlarla iş birliği yapar? Tedarikçiler, müşteriler veya diğer paydaşlarla ilişkisi nasıldır?]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[Birimin kullandığı teknoloji, yazılım veya ekipmanlar varsa belirtiniz]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3D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Stajda Yaptığım Rutin İşler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365760" y="960120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75488" y="1051560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Görev 1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75488" y="1344168"/>
            <a:ext cx="2523744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[Ne yaptınız? Ne sıklıkla? — örn. günlük stok girişlerini sisteme işledim]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0" y="960120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310128" y="1051560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Görev 2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310128" y="1344168"/>
            <a:ext cx="2523744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[Bu görevi kısaca açıklayınız]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035040" y="960120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144768" y="1051560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Görev 3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144768" y="1344168"/>
            <a:ext cx="2523744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[Bu görevi kısaca açıklayınız]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65760" y="2441448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" y="2532888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Görev 4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75488" y="2825496"/>
            <a:ext cx="2523744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[Bu görevi kısaca açıklayınız]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200400" y="2441448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10128" y="2532888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Görev 5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310128" y="2825496"/>
            <a:ext cx="2523744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[Bu görevi kısaca açıklayınız]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035040" y="2441448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144768" y="2532888"/>
            <a:ext cx="2523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Görev 6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144768" y="2825496"/>
            <a:ext cx="2523744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[Ek görev varsa ekleyiniz; yoksa bu kutuyu silebilirsiniz]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3D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Raporumdan Aktarmak İstediğim Önemli Noktalar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65760" y="960120"/>
            <a:ext cx="8412480" cy="914400"/>
          </a:xfrm>
          <a:prstGeom prst="roundRect">
            <a:avLst>
              <a:gd name="adj" fmla="val 8000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014984"/>
            <a:ext cx="685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01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1261872" y="1042416"/>
            <a:ext cx="73152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[Raporunuzda yer verdiğiniz en önemli bulgu veya gözlemi buraya yazınız. Neden önemli olduğunu kısaca açıklayınız.]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965960"/>
            <a:ext cx="8412480" cy="914400"/>
          </a:xfrm>
          <a:prstGeom prst="roundRect">
            <a:avLst>
              <a:gd name="adj" fmla="val 8000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2020824"/>
            <a:ext cx="685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02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261872" y="2048256"/>
            <a:ext cx="73152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[İkinci önemli nokta — ilginç bir süreç, gözlemlediğiniz bir sorun ya da dikkatinizi çeken bir uygulama]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2971800"/>
            <a:ext cx="8412480" cy="914400"/>
          </a:xfrm>
          <a:prstGeom prst="roundRect">
            <a:avLst>
              <a:gd name="adj" fmla="val 8000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3026664"/>
            <a:ext cx="685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03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1261872" y="3054096"/>
            <a:ext cx="73152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[Üçüncü önemli nokta — raporunuzun içeriğiyle doğrudan bağlantılı olsun]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65760" y="3977640"/>
            <a:ext cx="8412480" cy="914400"/>
          </a:xfrm>
          <a:prstGeom prst="roundRect">
            <a:avLst>
              <a:gd name="adj" fmla="val 8000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4032504"/>
            <a:ext cx="685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04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1261872" y="4059936"/>
            <a:ext cx="73152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[Dördüncü önemli nokta — gerekirse bu kutuyu silebilir ya da 3 nokta ile sınırlı tutabilirsiniz]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3D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Geliştirdiğim Somut Öneri / Yenilik / İyileştirme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365760" y="960120"/>
            <a:ext cx="4114800" cy="1572768"/>
          </a:xfrm>
          <a:prstGeom prst="roundRect">
            <a:avLst>
              <a:gd name="adj" fmla="val 4651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75488" y="1051560"/>
            <a:ext cx="38953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Mevcut Durum / Tespit Edilen Sorun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75488" y="1344168"/>
            <a:ext cx="389534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[Staj süresince gözlemlediğiniz ve iyileştirilebileceğini düşündüğünüz bir durumu, süreci ya da sorunu açıklayınız]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663440" y="960120"/>
            <a:ext cx="4114800" cy="1572768"/>
          </a:xfrm>
          <a:prstGeom prst="roundRect">
            <a:avLst>
              <a:gd name="adj" fmla="val 4651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773168" y="1051560"/>
            <a:ext cx="38953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Geliştirilen Öneri / Yenilik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773168" y="1344168"/>
            <a:ext cx="389534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[Bu duruma ilişkin geliştirdiğiniz çözüm önerisini veya yeniliği somut biçimde açıklayınız]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2651760"/>
            <a:ext cx="8412480" cy="1325880"/>
          </a:xfrm>
          <a:prstGeom prst="roundRect">
            <a:avLst>
              <a:gd name="adj" fmla="val 5517"/>
            </a:avLst>
          </a:prstGeom>
          <a:solidFill>
            <a:srgbClr val="1A52B5"/>
          </a:solidFill>
          <a:ln w="6350">
            <a:solidFill>
              <a:srgbClr val="3268C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2743200"/>
            <a:ext cx="81930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Beklenen Fayda / Uygulama Kolaylığı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75488" y="3035808"/>
            <a:ext cx="8193024" cy="8503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[Bu öneri uygulanırsa firma ne kazanır? (zaman tasarrufu, maliyet azalması, verimlilik artışı vb.) Uygulanması ne kadar kolay / zordur?]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65760" y="4096512"/>
            <a:ext cx="8412480" cy="749808"/>
          </a:xfrm>
          <a:prstGeom prst="roundRect">
            <a:avLst>
              <a:gd name="adj" fmla="val 9756"/>
            </a:avLst>
          </a:prstGeom>
          <a:solidFill>
            <a:srgbClr val="003DA0"/>
          </a:solidFill>
          <a:ln w="9525">
            <a:solidFill>
              <a:srgbClr val="C5D8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4142232"/>
            <a:ext cx="81381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5D8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NOT: Staj süresince somut bir öneri geliştirmediyseniz, firmanın herhangi bir sürecinde 'şu şekilde yapılabilirdi' diye düşündüğünüz bir iyileştirme fikri yeterlidir.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1000</Words>
  <Application>Microsoft Office PowerPoint</Application>
  <PresentationFormat>Ekran Gösterisi (16:9)</PresentationFormat>
  <Paragraphs>165</Paragraphs>
  <Slides>14</Slides>
  <Notes>14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İşletmede Mesleki Eğitim – Sonuç Raporu Sunumu Şablonu</dc:title>
  <dc:subject>PptxGenJS Presentation</dc:subject>
  <dc:creator>SUBÜ Uluslararası Ticaret ve Lojistik Bölümü</dc:creator>
  <cp:lastModifiedBy>Onur CANPOLAT</cp:lastModifiedBy>
  <cp:revision>5</cp:revision>
  <dcterms:created xsi:type="dcterms:W3CDTF">2026-06-15T18:17:21Z</dcterms:created>
  <dcterms:modified xsi:type="dcterms:W3CDTF">2026-06-16T09:18:52Z</dcterms:modified>
</cp:coreProperties>
</file>